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</p:sldMasterIdLst>
  <p:notesMasterIdLst>
    <p:notesMasterId r:id="rId27"/>
  </p:notesMasterIdLst>
  <p:handoutMasterIdLst>
    <p:handoutMasterId r:id="rId28"/>
  </p:handoutMasterIdLst>
  <p:sldIdLst>
    <p:sldId id="276" r:id="rId3"/>
    <p:sldId id="260" r:id="rId4"/>
    <p:sldId id="273" r:id="rId5"/>
    <p:sldId id="258" r:id="rId6"/>
    <p:sldId id="327" r:id="rId7"/>
    <p:sldId id="309" r:id="rId8"/>
    <p:sldId id="300" r:id="rId9"/>
    <p:sldId id="307" r:id="rId10"/>
    <p:sldId id="296" r:id="rId11"/>
    <p:sldId id="328" r:id="rId12"/>
    <p:sldId id="329" r:id="rId13"/>
    <p:sldId id="330" r:id="rId14"/>
    <p:sldId id="331" r:id="rId15"/>
    <p:sldId id="332" r:id="rId16"/>
    <p:sldId id="333" r:id="rId17"/>
    <p:sldId id="334" r:id="rId18"/>
    <p:sldId id="335" r:id="rId19"/>
    <p:sldId id="336" r:id="rId20"/>
    <p:sldId id="339" r:id="rId21"/>
    <p:sldId id="337" r:id="rId22"/>
    <p:sldId id="338" r:id="rId23"/>
    <p:sldId id="297" r:id="rId24"/>
    <p:sldId id="295" r:id="rId25"/>
    <p:sldId id="34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lena Ristanovic" initials="JR" lastIdx="1" clrIdx="0">
    <p:extLst>
      <p:ext uri="{19B8F6BF-5375-455C-9EA6-DF929625EA0E}">
        <p15:presenceInfo xmlns:p15="http://schemas.microsoft.com/office/powerpoint/2012/main" userId="79b6412663e5ea1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0A5A"/>
    <a:srgbClr val="65B5A0"/>
    <a:srgbClr val="D83773"/>
    <a:srgbClr val="E99730"/>
    <a:srgbClr val="3083C5"/>
    <a:srgbClr val="161730"/>
    <a:srgbClr val="55A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4" autoAdjust="0"/>
    <p:restoredTop sz="94341"/>
  </p:normalViewPr>
  <p:slideViewPr>
    <p:cSldViewPr snapToGrid="0" snapToObjects="1">
      <p:cViewPr varScale="1">
        <p:scale>
          <a:sx n="119" d="100"/>
          <a:sy n="119" d="100"/>
        </p:scale>
        <p:origin x="56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20541C-B70B-6F73-45AE-675E8106E0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623B48-5FCA-B3CC-F372-945026B5BB1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DF5BA0-69E5-4C9F-A640-AF4A26365994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ACB911-66C0-1F10-0237-24482D2568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33092-E423-1D12-3668-162C94DF1A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BDAE9-B250-43E8-B06D-7C0A40C77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43170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955EA-61CB-42B1-B715-7DBFEBB7586D}" type="datetimeFigureOut">
              <a:rPr lang="en-GB" smtClean="0"/>
              <a:t>14/03/2024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BE97C-6286-441D-B018-6E2A376F1A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8928293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1103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2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A972F03-1614-9F80-4498-9F4E0C91CB8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5469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3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02BB29F5-CF7C-134E-A006-7307369682E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221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4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6D31F24-004E-8CF1-9FA2-D2E0DCDA86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7043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5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E6D31F24-004E-8CF1-9FA2-D2E0DCDA866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71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BE97C-6286-441D-B018-6E2A376F1A3E}" type="slidenum">
              <a:rPr lang="en-GB" smtClean="0"/>
              <a:t>23</a:t>
            </a:fld>
            <a:endParaRPr lang="en-GB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03065308-FD3E-E9EF-B892-73D6262EC1C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919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F824AD-CBB8-36B9-90B4-45A2D72C7151}"/>
              </a:ext>
            </a:extLst>
          </p:cNvPr>
          <p:cNvSpPr/>
          <p:nvPr userDrawn="1"/>
        </p:nvSpPr>
        <p:spPr>
          <a:xfrm>
            <a:off x="-24000" y="-69547"/>
            <a:ext cx="12240000" cy="5541547"/>
          </a:xfrm>
          <a:prstGeom prst="rect">
            <a:avLst/>
          </a:prstGeom>
          <a:solidFill>
            <a:srgbClr val="16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69ACEB6-EAE6-8D37-1C7F-75765FE63D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7214" t="-1527" r="38065" b="-1494"/>
          <a:stretch/>
        </p:blipFill>
        <p:spPr>
          <a:xfrm rot="16200000">
            <a:off x="6898215" y="538886"/>
            <a:ext cx="5549648" cy="43327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D7920C-1A35-D625-8D30-989EDCC68F16}"/>
              </a:ext>
            </a:extLst>
          </p:cNvPr>
          <p:cNvSpPr/>
          <p:nvPr userDrawn="1"/>
        </p:nvSpPr>
        <p:spPr>
          <a:xfrm>
            <a:off x="838200" y="4084846"/>
            <a:ext cx="2199968" cy="584775"/>
          </a:xfrm>
          <a:prstGeom prst="rect">
            <a:avLst/>
          </a:prstGeom>
          <a:solidFill>
            <a:srgbClr val="55AEC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266560-71C4-1696-2436-85BCB0261B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200" y="5906587"/>
            <a:ext cx="2835442" cy="527920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1309FB6-9CFA-9784-9B30-ED952792F1E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093" y="1590012"/>
            <a:ext cx="5732462" cy="5909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TITLE HEADER STYLE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4E1A2BA-1F18-7C1A-D697-E8DFEDE08F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093" y="2515760"/>
            <a:ext cx="5732462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Subheading style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77AB0870-24A1-9129-746F-B2BF9CD3B3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45220" y="4192567"/>
            <a:ext cx="1985928" cy="369332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00/00/0000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A7884F-6275-1A9A-6912-D0DDAFF12D1E}"/>
              </a:ext>
            </a:extLst>
          </p:cNvPr>
          <p:cNvSpPr txBox="1"/>
          <p:nvPr userDrawn="1"/>
        </p:nvSpPr>
        <p:spPr>
          <a:xfrm>
            <a:off x="750319" y="5618212"/>
            <a:ext cx="118786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0" dirty="0"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Supported by</a:t>
            </a:r>
          </a:p>
        </p:txBody>
      </p:sp>
    </p:spTree>
    <p:extLst>
      <p:ext uri="{BB962C8B-B14F-4D97-AF65-F5344CB8AC3E}">
        <p14:creationId xmlns:p14="http://schemas.microsoft.com/office/powerpoint/2010/main" val="239983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15AEA-796E-DC0C-CBDD-6A2548541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15CDAF9F-94F2-2807-7B93-A2CA44C197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732440"/>
            <a:ext cx="1051559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600" b="1" i="0"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TITLE HEADER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F3EC93-4624-5A89-12BD-9393E091A0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507" y="-17585"/>
            <a:ext cx="12391292" cy="3097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53C36C-93F5-04E4-EC70-6D5B851672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105507" y="6568726"/>
            <a:ext cx="12391292" cy="3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4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3DA9E2-2D8F-951D-57B6-0C9D6BD2C1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507" y="-17585"/>
            <a:ext cx="12391292" cy="309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F9F1A2-28D3-5AD1-1CC7-353A94B3FF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105507" y="6568726"/>
            <a:ext cx="12391292" cy="309782"/>
          </a:xfrm>
          <a:prstGeom prst="rect">
            <a:avLst/>
          </a:prstGeom>
        </p:spPr>
      </p:pic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28DA0944-8096-5DD1-716F-02961214D02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732440"/>
            <a:ext cx="1051559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600" b="1" i="0"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TITLE HEADER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D51F32-5824-A80D-E1E6-E7DA1598C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88DA7EF-9527-A93E-7CAF-C9EA8959003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83923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 sz="18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 sz="1600"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1925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F9791A-2568-F0F9-6D60-F7264110D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0"/>
          <a:stretch/>
        </p:blipFill>
        <p:spPr>
          <a:xfrm>
            <a:off x="-99609" y="-82062"/>
            <a:ext cx="12315055" cy="7022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32D3D1-88B4-A67E-7BD5-B654EE5C6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794"/>
          <a:stretch/>
        </p:blipFill>
        <p:spPr>
          <a:xfrm>
            <a:off x="-99610" y="-82062"/>
            <a:ext cx="12316561" cy="7022124"/>
          </a:xfrm>
          <a:prstGeom prst="rect">
            <a:avLst/>
          </a:prstGeom>
        </p:spPr>
      </p:pic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4593205-0838-A518-A4EC-DC49AAFE15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092" y="4391827"/>
            <a:ext cx="801099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SECTION HEADING STYLE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E0833B78-4234-9140-BF2E-2EE5AB6104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093" y="5223791"/>
            <a:ext cx="5732462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Section subheading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7FE28D-BD26-B798-3394-77F599635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alphaModFix amt="35000"/>
          </a:blip>
          <a:srcRect l="31076" t="-1527" r="38065" b="-3589"/>
          <a:stretch/>
        </p:blipFill>
        <p:spPr>
          <a:xfrm rot="16200000">
            <a:off x="6253325" y="1183776"/>
            <a:ext cx="6927546" cy="442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903AA58-ED19-A191-8F15-FBD2BFE46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507" y="-17585"/>
            <a:ext cx="12391292" cy="309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63E3F2-002A-E594-2AFD-FD3A34E61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V="1">
            <a:off x="-105507" y="6568726"/>
            <a:ext cx="12391292" cy="309782"/>
          </a:xfrm>
          <a:prstGeom prst="rect">
            <a:avLst/>
          </a:prstGeom>
        </p:spPr>
      </p:pic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87B4DED6-D3E4-6D3D-8C26-D28D0AD07F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732440"/>
            <a:ext cx="10515599" cy="590931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600" b="1" i="0">
                <a:solidFill>
                  <a:srgbClr val="16173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TITLE HEADER STYLE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DD41AB22-3BC2-DDA5-9333-9075257E914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8200" y="1594338"/>
            <a:ext cx="10515600" cy="466578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117561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75B8AA-BC29-87E0-AF94-E352F9D0A15B}"/>
              </a:ext>
            </a:extLst>
          </p:cNvPr>
          <p:cNvSpPr/>
          <p:nvPr userDrawn="1"/>
        </p:nvSpPr>
        <p:spPr>
          <a:xfrm>
            <a:off x="-24000" y="-57824"/>
            <a:ext cx="12240000" cy="6927547"/>
          </a:xfrm>
          <a:prstGeom prst="rect">
            <a:avLst/>
          </a:prstGeom>
          <a:solidFill>
            <a:srgbClr val="16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D9E1E7D6-CCF6-6B44-099F-F537324EBA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093" y="1590012"/>
            <a:ext cx="5732462" cy="5909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END SLIDE 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F760B6C0-6CB6-D6A9-5B3D-712C7C40A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5093" y="2515760"/>
            <a:ext cx="5732462" cy="42473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Additional content or contacts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824A3-A83D-968D-E3AB-F56B81E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076" t="-1527" r="38065" b="-3589"/>
          <a:stretch/>
        </p:blipFill>
        <p:spPr>
          <a:xfrm rot="16200000">
            <a:off x="6253325" y="1183776"/>
            <a:ext cx="6927546" cy="442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7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iner profile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F75B8AA-BC29-87E0-AF94-E352F9D0A15B}"/>
              </a:ext>
            </a:extLst>
          </p:cNvPr>
          <p:cNvSpPr/>
          <p:nvPr userDrawn="1"/>
        </p:nvSpPr>
        <p:spPr>
          <a:xfrm>
            <a:off x="-24000" y="-60408"/>
            <a:ext cx="12240000" cy="6927547"/>
          </a:xfrm>
          <a:prstGeom prst="rect">
            <a:avLst/>
          </a:prstGeom>
          <a:solidFill>
            <a:srgbClr val="161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D9E1E7D6-CCF6-6B44-099F-F537324EBA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5093" y="638037"/>
            <a:ext cx="5732462" cy="590931"/>
          </a:xfrm>
          <a:prstGeom prst="rect">
            <a:avLst/>
          </a:prstGeom>
        </p:spPr>
        <p:txBody>
          <a:bodyPr anchor="b" anchorCtr="0">
            <a:sp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TRAINER PROFILES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F760B6C0-6CB6-D6A9-5B3D-712C7C40A7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81639" y="2090645"/>
            <a:ext cx="4949076" cy="3139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Name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824A3-A83D-968D-E3AB-F56B81E740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076" t="-1527" r="38065" b="-3589"/>
          <a:stretch/>
        </p:blipFill>
        <p:spPr>
          <a:xfrm rot="16200000">
            <a:off x="6253325" y="1183776"/>
            <a:ext cx="6927546" cy="4420893"/>
          </a:xfrm>
          <a:prstGeom prst="rect">
            <a:avLst/>
          </a:prstGeom>
        </p:spPr>
      </p:pic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8309B033-68E5-6B01-7F94-8E682E7CB2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75092" y="3032436"/>
            <a:ext cx="6255623" cy="2585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1200" b="0" i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GB" dirty="0"/>
              <a:t>Description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E679B7-1D5F-D645-687E-F8EC7040B4D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155" y="1630117"/>
            <a:ext cx="1227929" cy="1200323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 algn="ctr">
              <a:buNone/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67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1402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B279AA-CF1C-FBA7-FFA5-B40FE21E9C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47"/>
          <a:stretch/>
        </p:blipFill>
        <p:spPr>
          <a:xfrm>
            <a:off x="0" y="5633544"/>
            <a:ext cx="12192000" cy="1224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042D08-F0F2-2263-B519-B0A7195E03E1}"/>
              </a:ext>
            </a:extLst>
          </p:cNvPr>
          <p:cNvSpPr txBox="1"/>
          <p:nvPr/>
        </p:nvSpPr>
        <p:spPr>
          <a:xfrm>
            <a:off x="725214" y="1397876"/>
            <a:ext cx="605395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r-Cyrl-RS" sz="3200" b="1" i="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СТУДИЈЕ СЛУЧАЈА</a:t>
            </a:r>
            <a:endParaRPr lang="en-GB" sz="3200" b="1" i="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sr-Cyrl-RS" sz="3200" b="1" dirty="0">
              <a:solidFill>
                <a:schemeClr val="bg1"/>
              </a:solidFill>
              <a:ea typeface="Verdana" panose="020B0604030504040204" pitchFamily="34" charset="0"/>
            </a:endParaRPr>
          </a:p>
          <a:p>
            <a:r>
              <a:rPr lang="sr-Cyrl-RS" sz="3200" b="1">
                <a:solidFill>
                  <a:schemeClr val="bg1"/>
                </a:solidFill>
                <a:ea typeface="Verdana" panose="020B0604030504040204" pitchFamily="34" charset="0"/>
              </a:rPr>
              <a:t>КРШЕЊЊЕ КОДЕКСА ЕТИКА И ДИСЦИПЛИНСКИ ПОСТУПАК</a:t>
            </a:r>
            <a:endParaRPr lang="en-US" sz="3200" dirty="0">
              <a:solidFill>
                <a:schemeClr val="bg1"/>
              </a:solidFill>
            </a:endParaRPr>
          </a:p>
          <a:p>
            <a:pPr algn="l"/>
            <a:endParaRPr lang="en-GB" sz="3200" b="1" i="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968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923705"/>
            <a:ext cx="1142017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Такође, наводи да нико није поднео примедбу на начин продаје имовине стечајног дужника нити на решење о главној деоби која је потом уследило.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завршни рачун и завршни извештај одбор поверилаца је дао сагласност.</a:t>
            </a:r>
            <a:endParaRPr lang="sr-Cyrl-R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84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923705"/>
            <a:ext cx="1142017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Питање: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има неправилности у раду стечајног управника које имају обележја повреде дужности стечајног управника?</a:t>
            </a:r>
            <a:endParaRPr lang="sr-Cyrl-R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5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4E455E-2EB0-CE64-D6CD-045C6DF48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03625"/>
          </a:xfrm>
        </p:spPr>
        <p:txBody>
          <a:bodyPr/>
          <a:lstStyle/>
          <a:p>
            <a:pPr algn="just"/>
            <a:r>
              <a:rPr lang="sr-Cyrl-R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Стечајни управник је објавио оглас о продаји имовине стечајног дужника у којем је навео да се од имовине уновчава својина стечајног дужника коју има на одређеном земљишту. У продајној документацији наводи се стварно стање ствари, а то је да нема својину него је стечајни дужник уписан као носилац права коришћења.</a:t>
            </a:r>
            <a:endParaRPr lang="sr-Cyrl-R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7D416-4209-C710-99C6-B1667C1DA9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Случај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727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923705"/>
            <a:ext cx="114201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 </a:t>
            </a:r>
            <a:r>
              <a:rPr lang="sr-Cyrl-R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закључења уговора о продаји непокретности, стечајни судија доноси закључак којим обуставља поступак продаје у целости непосредном погодбом и налаже стечајном управнику да започне нови поступак продаје имовине стечајног дужника.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Стечајни управник не поступа по налогу суда. Сматра да нема основа да се поступак продаје не оконча како је оглашен, методом непосредне погодбе, јер има сагласност одбора поверилаца, а околност да постоји несклад између онога што је објављено, а што није реално стање ствари и онога што јесте, превазиђено је правилним навођењем у продајној документацији у којој је правилно написано да стечајни дужник има само право коришћења. Купац прихвата да купи право коришћења земљишта.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Сматра да стечајни поступак предуго траје, неће бити довољно средстава за ново оглашавање продаје, те да нико није оштећен његовим поступањем.</a:t>
            </a:r>
          </a:p>
        </p:txBody>
      </p:sp>
    </p:spTree>
    <p:extLst>
      <p:ext uri="{BB962C8B-B14F-4D97-AF65-F5344CB8AC3E}">
        <p14:creationId xmlns:p14="http://schemas.microsoft.com/office/powerpoint/2010/main" val="2801627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104555"/>
            <a:ext cx="1142017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Питање: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је учињена повреда дужности стечајног управника?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је од значаја околност да постоји сагласност одбора поверилаца и да се потенцијални купац не буни да закључи уговор под условима из продајне документације?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се проблем може превазићи тако што ће осталим лицима са којима се преговарало поново понудити непокретност уз </a:t>
            </a:r>
            <a:r>
              <a:rPr lang="sr-Cyrl-RS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назначење</a:t>
            </a: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да је реч о праву коришћења, па ако остану при датој понуди, да се закључи уговор са оним који је од почетка најбољи понуђач?</a:t>
            </a:r>
          </a:p>
        </p:txBody>
      </p:sp>
    </p:spTree>
    <p:extLst>
      <p:ext uri="{BB962C8B-B14F-4D97-AF65-F5344CB8AC3E}">
        <p14:creationId xmlns:p14="http://schemas.microsoft.com/office/powerpoint/2010/main" val="2006269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1495205"/>
            <a:ext cx="1142017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Извршен је редован надзор над радом стечајног управника дана 15. 4. 2022. године. Стечајни управник није супервизору доставио на увид тражену документацију. Тада му је наложено да достави у року од три дана.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Стечајни управник није поступио по налогу. У дисциплинском поступку стечајни управник доставља извештај лекара о боловању. У извештају лекара се наводи да се стечајни управник јавио лекару 16. 4. 2022. године и добио је терапију до 11. 5. 2022. године, са препоруком кућног мировања.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Дана 11. 7. 2022. године стечајни управник доставља документацију супервизору.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537474-DAA4-9CB2-9C5E-C77679BFAA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911" y="436974"/>
            <a:ext cx="10515599" cy="590931"/>
          </a:xfrm>
        </p:spPr>
        <p:txBody>
          <a:bodyPr/>
          <a:lstStyle/>
          <a:p>
            <a:r>
              <a:rPr lang="sr-Cyrl-RS" dirty="0"/>
              <a:t>Случај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443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923705"/>
            <a:ext cx="1142017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Сматра </a:t>
            </a:r>
            <a:r>
              <a:rPr lang="sr-Cyrl-R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нема повреде дужности стечајног управника, јер је имао оправдан разлог за </a:t>
            </a:r>
            <a:r>
              <a:rPr lang="sr-Cyrl-R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непоступање</a:t>
            </a:r>
            <a:r>
              <a:rPr lang="sr-Cyrl-R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остављеном року од три дана. Био је на боловању.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Питање: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је стечајни управник у праву?</a:t>
            </a:r>
            <a:endParaRPr lang="sr-Cyrl-R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118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1597729"/>
            <a:ext cx="1142017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Стечајни управник није извршио личну доставу обавештења о оспоравању потраживања стечајном повериоцу у смислу чл. 113. ст. 5. Закона о стечају.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Међутим, стечајном повериоцу је доставио обавештење у којем наводи да му пријава потраживања не садржи све законом прописане елементе и захтева да је уреди.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листи потраживања предметно потраживање се води као оспорено.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D2BD9B-14E7-514D-B792-010B333BCA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5911" y="674400"/>
            <a:ext cx="10515599" cy="590931"/>
          </a:xfrm>
        </p:spPr>
        <p:txBody>
          <a:bodyPr/>
          <a:lstStyle/>
          <a:p>
            <a:r>
              <a:rPr lang="sr-Cyrl-RS" dirty="0"/>
              <a:t>Случај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541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923705"/>
            <a:ext cx="1142017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Питање: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4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је учињена повреда дужности стечајног управника будући да стечајни управник сматра да је налогом за уређење пријаве потраживања стечајном повериоцу дао до знања да му не признаје потраживање?</a:t>
            </a:r>
            <a:endParaRPr lang="sr-Cyrl-R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616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BA4F42-E432-712F-377C-83DA5FC21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sr-Cyrl-RS" sz="3600" dirty="0">
                <a:latin typeface="+mn-lt"/>
              </a:rPr>
              <a:t>Стечајни управник није користио ЕРС ради достављања тромесечних писаних извештаја о току стечајног поступка и стању стечајне масе. Наводи да таква обавеза нигде није прописана законом, али да је редовно стечајног судију и повериоце обавештавао преко огласне табле суда и преко одбора поверилаца.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09E49-CEBC-F52C-78F9-CA1B4E9308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Случај 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42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4C38B-334D-B655-B20F-D57964C5EB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Случај 1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C3243-358D-26CA-4BDA-9ACD9E65F5FA}"/>
              </a:ext>
            </a:extLst>
          </p:cNvPr>
          <p:cNvSpPr txBox="1"/>
          <p:nvPr/>
        </p:nvSpPr>
        <p:spPr>
          <a:xfrm>
            <a:off x="1104900" y="1720840"/>
            <a:ext cx="990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3600" dirty="0"/>
              <a:t>Донето је решење о спровођењу стечаја банкротством. Стечајни управник примио је захтев за излучење предмета лизинга и у року од 5 дана, донео одлуку о </a:t>
            </a:r>
            <a:r>
              <a:rPr lang="sr-Cyrl-RS" sz="3600" dirty="0" err="1"/>
              <a:t>неусвајању</a:t>
            </a:r>
            <a:r>
              <a:rPr lang="sr-Cyrl-RS" sz="3600" dirty="0"/>
              <a:t> захтева, коју је уредно примио излучни поверилац.</a:t>
            </a:r>
            <a:r>
              <a:rPr lang="sr-Latn-RS" sz="3600" dirty="0"/>
              <a:t>	</a:t>
            </a:r>
            <a:endParaRPr lang="en-US" sz="3600" b="1" i="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880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923705"/>
            <a:ext cx="1142017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току поступка, лично је заступао стечајног дужника у парницама поводом оспорених потраживања и наплатио је себи на име ове услуге 30% од износа који прописује адвокатска тарифа. Објашњава да је овим чином очувао вредност стечајне масе, јер би ангажовање адвоката више коштало, а добио је иначе све спорове.</a:t>
            </a:r>
            <a:endParaRPr lang="sr-Cyrl-R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674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637955"/>
            <a:ext cx="1142017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Такође, наплатио је награду на име намирења </a:t>
            </a:r>
            <a:r>
              <a:rPr lang="sr-Cyrl-RS" sz="3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разлучног</a:t>
            </a:r>
            <a:r>
              <a:rPr lang="sr-Cyrl-R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повериоца чије је потраживање било обезбеђено на потраживању стечајног дужника које је у међувремену наплаћено.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Даље, приликом </a:t>
            </a:r>
            <a:r>
              <a:rPr lang="sr-Cyrl-R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продаје имовине на којој постоји </a:t>
            </a:r>
            <a:r>
              <a:rPr lang="sr-Cyrl-R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заложно право, иако је заложни поверилац инсистирао да се обавести о намери, плану продаје, начину уновчења, методу продаје и роковима продаје, стечајни управник му није посао обавештење.</a:t>
            </a:r>
            <a:endParaRPr lang="sr-Cyrl-R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812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644576" y="305068"/>
            <a:ext cx="1142017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Образложење је било да није ни стечајни ни </a:t>
            </a:r>
            <a:r>
              <a:rPr lang="sr-Cyrl-RS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разлучни</a:t>
            </a:r>
            <a:r>
              <a:rPr lang="sr-Cyrl-R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поверилац па нема потребе да се обавештава о томе.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sr-Cyrl-R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r-Cyrl-RS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Питање: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sr-Cyrl-RS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r-Cyrl-R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је стечајни управник поступио у складу са начелом професионалне оспособљености у наведеном стечајном поступку?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sr-Cyrl-R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r-Cyrl-R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је повређено још неко начело из Кодекса етике за стечајне управнике?</a:t>
            </a:r>
          </a:p>
        </p:txBody>
      </p:sp>
    </p:spTree>
    <p:extLst>
      <p:ext uri="{BB962C8B-B14F-4D97-AF65-F5344CB8AC3E}">
        <p14:creationId xmlns:p14="http://schemas.microsoft.com/office/powerpoint/2010/main" val="3723811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83719-EA96-83CB-8222-CD153AB08E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1521" y="933323"/>
            <a:ext cx="6891050" cy="4147802"/>
          </a:xfrm>
        </p:spPr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sr-Cyrl-RS" sz="6000" b="1" dirty="0">
                <a:latin typeface="+mn-lt"/>
              </a:rPr>
              <a:t>ХВАЛА НА ПАЖЊИ</a:t>
            </a:r>
            <a:endParaRPr lang="en-US" sz="6000" b="1" dirty="0">
              <a:latin typeface="+mn-lt"/>
            </a:endParaRPr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3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06DA7C-36A9-341D-DCB5-0ADE5BF290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r-R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4EE0FEB-41D6-5938-BFE6-1E2B001F52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6599" b="16599"/>
          <a:stretch>
            <a:fillRect/>
          </a:stretch>
        </p:blipFill>
        <p:spPr>
          <a:xfrm>
            <a:off x="-120316" y="0"/>
            <a:ext cx="1241659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80DE56-5BC3-6E2D-703A-A94A3F0616ED}"/>
              </a:ext>
            </a:extLst>
          </p:cNvPr>
          <p:cNvSpPr txBox="1"/>
          <p:nvPr/>
        </p:nvSpPr>
        <p:spPr>
          <a:xfrm>
            <a:off x="1050758" y="732440"/>
            <a:ext cx="3914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r-Cyrl-RS" sz="3600" b="1" i="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Пауза 60 мин</a:t>
            </a:r>
            <a:endParaRPr lang="sr-RS" sz="3600" b="1" i="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23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2A73EE-6DDA-974D-2899-2C3FA0F8521D}"/>
              </a:ext>
            </a:extLst>
          </p:cNvPr>
          <p:cNvSpPr txBox="1"/>
          <p:nvPr/>
        </p:nvSpPr>
        <p:spPr>
          <a:xfrm>
            <a:off x="644576" y="1413063"/>
            <a:ext cx="1142129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sr-Cyrl-RS" sz="3200" dirty="0"/>
              <a:t>Излучни поверилац се обратио стечајном судији примедбом на рад стечајног управника. Навео је да је о наведеном захтеву требало да одлучи стечајни судија.</a:t>
            </a:r>
          </a:p>
          <a:p>
            <a:pPr marL="0" indent="0" algn="just">
              <a:buNone/>
            </a:pPr>
            <a:endParaRPr lang="sr-Cyrl-RS" sz="3200" dirty="0"/>
          </a:p>
          <a:p>
            <a:pPr marL="0" indent="0" algn="just">
              <a:buNone/>
            </a:pPr>
            <a:r>
              <a:rPr lang="sr-Cyrl-RS" sz="3200" dirty="0"/>
              <a:t>По налогу стечајног судије да се изјасни о наводима из примедбе, стечајни управник доставља захтев за излучење предмета лизинга стечајном судији и наводи да је учињена грешка, али да штетне последице нису наступиле.</a:t>
            </a:r>
            <a:endParaRPr lang="sr-Latn-RS" sz="3200" dirty="0"/>
          </a:p>
        </p:txBody>
      </p:sp>
    </p:spTree>
    <p:extLst>
      <p:ext uri="{BB962C8B-B14F-4D97-AF65-F5344CB8AC3E}">
        <p14:creationId xmlns:p14="http://schemas.microsoft.com/office/powerpoint/2010/main" val="3291192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D3C28-2FF8-8DE8-1382-740B328DD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947" y="1019592"/>
            <a:ext cx="11425561" cy="5455269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sr" sz="2200" dirty="0">
                <a:latin typeface="+mn-lt"/>
              </a:rPr>
              <a:t>				</a:t>
            </a:r>
            <a:endParaRPr lang="en-US" dirty="0"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35F2D-A093-9978-AF22-B0E7985632CC}"/>
              </a:ext>
            </a:extLst>
          </p:cNvPr>
          <p:cNvSpPr txBox="1"/>
          <p:nvPr/>
        </p:nvSpPr>
        <p:spPr>
          <a:xfrm>
            <a:off x="644576" y="1361608"/>
            <a:ext cx="1142017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дисциплинском поступку је утврђено да је по подношењу извештаја супервизора дисциплинском већу, стечајни управ</a:t>
            </a:r>
            <a:r>
              <a:rPr lang="sr-Cyrl-R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ник већ доставио захтев стечајном судији о ком је стечајни судија одлучио. Излучни захтев је усвојен.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Питање: 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је учињена повреда дужности стечајног управника? Које бисте чињенице утврђивали за одговор на ово питање?</a:t>
            </a:r>
          </a:p>
        </p:txBody>
      </p:sp>
    </p:spTree>
    <p:extLst>
      <p:ext uri="{BB962C8B-B14F-4D97-AF65-F5344CB8AC3E}">
        <p14:creationId xmlns:p14="http://schemas.microsoft.com/office/powerpoint/2010/main" val="301902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D3C28-2FF8-8DE8-1382-740B328DD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r>
              <a:rPr lang="sr" sz="2200" dirty="0">
                <a:latin typeface="+mn-lt"/>
              </a:rPr>
              <a:t>				</a:t>
            </a:r>
            <a:endParaRPr lang="en-US" dirty="0">
              <a:latin typeface="+mn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D69071-4772-D29D-8E25-B5FD06B52E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001" y="536212"/>
            <a:ext cx="10515599" cy="590931"/>
          </a:xfrm>
        </p:spPr>
        <p:txBody>
          <a:bodyPr/>
          <a:lstStyle/>
          <a:p>
            <a:r>
              <a:rPr lang="sr-Cyrl-RS" dirty="0"/>
              <a:t>Случај 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35F2D-A093-9978-AF22-B0E7985632CC}"/>
              </a:ext>
            </a:extLst>
          </p:cNvPr>
          <p:cNvSpPr txBox="1"/>
          <p:nvPr/>
        </p:nvSpPr>
        <p:spPr>
          <a:xfrm>
            <a:off x="269822" y="1825625"/>
            <a:ext cx="1142017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Стечајни управник је </a:t>
            </a:r>
            <a:r>
              <a:rPr lang="sr-Latn-R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sr-Cyrl-R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гласио продају имовине стечајног дужника комбиновањем метода јавног прикупљања понуда са непосредном погодбом. </a:t>
            </a:r>
            <a:r>
              <a:rPr lang="sr-Cyrl-R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Огласио је продају јавним прикупљањем понуда, а потом са понуђачима преговарао о цени. За цену је добио сагласност одбора поверилаца.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427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259D68-6C81-AC10-9656-75C4A33E88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586683"/>
            <a:ext cx="10515599" cy="5684633"/>
          </a:xfrm>
        </p:spPr>
        <p:txBody>
          <a:bodyPr/>
          <a:lstStyle/>
          <a:p>
            <a:pPr algn="just"/>
            <a:r>
              <a:rPr lang="ru-RU" sz="3200" b="0" dirty="0">
                <a:latin typeface="+mn-lt"/>
              </a:rPr>
              <a:t>Са најбољим понуђачем је закључио уговор о продаји ствари тако да се обавеза плаћања купопродајне цене пребије са износом утврђеног потраживања уз доплату.</a:t>
            </a:r>
          </a:p>
          <a:p>
            <a:pPr algn="just"/>
            <a:endParaRPr lang="ru-RU" sz="3200" b="0" dirty="0">
              <a:latin typeface="+mn-lt"/>
            </a:endParaRPr>
          </a:p>
          <a:p>
            <a:pPr algn="just"/>
            <a:r>
              <a:rPr lang="ru-RU" sz="3200" b="0" dirty="0">
                <a:latin typeface="+mn-lt"/>
              </a:rPr>
              <a:t>Стечајни управник сматра да никог није оштетио, јер је чинио све у најбољем интересу стечајних поверилаца. Сви остали понуђачи су имали могућност да преговарају као и оглашени купац, ставио их је у равноправни положај, а на овај начин је постигао најбољу могућу цену, јер од најбоље понуде методом јавног прикупљања понуда, цена се увећала за 100% након преговарања.</a:t>
            </a:r>
          </a:p>
          <a:p>
            <a:pPr algn="just"/>
            <a:endParaRPr lang="en-US" sz="2400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647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128096"/>
            <a:ext cx="11420177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sr-Cyrl-R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Питања: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sr-Cyrl-R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има основа да покретање и вођење дисциплинског поступка против стечајног управника?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b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је од утицаја околност што има сагласност одбора поверилаца на предвиђени метод продаје?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sr-Cyrl-R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sr-Cyrl-R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 ли се мо</a:t>
            </a:r>
            <a:r>
              <a:rPr lang="sr-Cyrl-R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же уговорити исплата купопродајне цене на начин на који је исплаћена, иако има средстава за намирење осталих стечајних поверилаца у 100% износу у ком се налази утврђено потраживање купца?</a:t>
            </a:r>
            <a:r>
              <a:rPr lang="s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            </a:t>
            </a:r>
            <a:endParaRPr lang="s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806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DB07CD2-2B70-D374-AD71-D6765D1F177A}"/>
              </a:ext>
            </a:extLst>
          </p:cNvPr>
          <p:cNvSpPr txBox="1"/>
          <p:nvPr/>
        </p:nvSpPr>
        <p:spPr>
          <a:xfrm>
            <a:off x="670560" y="1879732"/>
            <a:ext cx="11521440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Стечајни управник је продао стечајног дужника као правно лице уз сагласност одбора поверилаца.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sr-Cyrl-RS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Супервизор приликом вршења стручног надзора утврдио је да никада није рађена процена стечајног дужника као правног лица.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5AC0A5-0A6D-F6D9-E0E3-0F13F86ED8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r-Cyrl-RS" dirty="0"/>
              <a:t>Случај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61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F87EE1D-D9F3-97BF-9173-F9887ACFA5BF}"/>
              </a:ext>
            </a:extLst>
          </p:cNvPr>
          <p:cNvSpPr txBox="1"/>
          <p:nvPr/>
        </p:nvSpPr>
        <p:spPr>
          <a:xfrm>
            <a:off x="385911" y="923705"/>
            <a:ext cx="1142017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Дисциплинско веће је покренуло дисциплински поступак против стечајног управника.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sr-Cyrl-RS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Наведену околност да никада није рађена процена, стечајни управник није спорио, али наводи да је продаја успешно спроведена, да је наплаћена цена већа од 50% од утврђене укупне вредности имовине стечајног дужника из ЕФИ-ја.</a:t>
            </a:r>
          </a:p>
        </p:txBody>
      </p:sp>
    </p:spTree>
    <p:extLst>
      <p:ext uri="{BB962C8B-B14F-4D97-AF65-F5344CB8AC3E}">
        <p14:creationId xmlns:p14="http://schemas.microsoft.com/office/powerpoint/2010/main" val="2829565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600" b="1" i="0" dirty="0" smtClean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d="http://www.w3.org/2001/XMLSchema" xmlns:xsi="http://www.w3.org/2001/XMLSchema-instance" xmlns="http://www.boldonjames.com/2008/01/sie/internal/label" sislVersion="0" policy="1d45786f-a737-4735-8af6-df12fb6939a2" origin="userSelected">
  <element uid="9c87da95-7b2f-439f-bfd9-321fc51f6870" value=""/>
  <element uid="214105f6-acd4-485a-afa0-a0b988f7534c" value=""/>
</sisl>
</file>

<file path=customXml/itemProps1.xml><?xml version="1.0" encoding="utf-8"?>
<ds:datastoreItem xmlns:ds="http://schemas.openxmlformats.org/officeDocument/2006/customXml" ds:itemID="{9F8E5E36-D830-4037-8C21-1B7932FEF91B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1270</Words>
  <Application>Microsoft Office PowerPoint</Application>
  <PresentationFormat>Widescreen</PresentationFormat>
  <Paragraphs>94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Bridge Zoller</dc:creator>
  <cp:keywords>[EBRD/NON-BANK USE]</cp:keywords>
  <cp:lastModifiedBy>Branka Vesovic</cp:lastModifiedBy>
  <cp:revision>49</cp:revision>
  <dcterms:created xsi:type="dcterms:W3CDTF">2024-02-02T09:43:20Z</dcterms:created>
  <dcterms:modified xsi:type="dcterms:W3CDTF">2024-03-14T13:47:42Z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4481be76-2f5a-4199-983c-42ce85692f53</vt:lpwstr>
  </property>
  <property fmtid="{D5CDD505-2E9C-101B-9397-08002B2CF9AE}" pid="3" name="bjClsUserRVM">
    <vt:lpwstr>[]</vt:lpwstr>
  </property>
  <property fmtid="{D5CDD505-2E9C-101B-9397-08002B2CF9AE}" pid="4" name="bjSaver">
    <vt:lpwstr>4ON0lCknkJIuQWwEtxfwDkdhYN+H0380</vt:lpwstr>
  </property>
  <property fmtid="{D5CDD505-2E9C-101B-9397-08002B2CF9AE}" pid="5" name="bjDocumentLabelXML">
    <vt:lpwstr>&lt;?xml version="1.0" encoding="us-ascii"?&gt;&lt;sisl xmlns:xsd="http://www.w3.org/2001/XMLSchema" xmlns:xsi="http://www.w3.org/2001/XMLSchema-instance" sislVersion="0" policy="1d45786f-a737-4735-8af6-df12fb6939a2" origin="userSelected" xmlns="http://www.boldonj</vt:lpwstr>
  </property>
  <property fmtid="{D5CDD505-2E9C-101B-9397-08002B2CF9AE}" pid="6" name="bjDocumentLabelXML-0">
    <vt:lpwstr>ames.com/2008/01/sie/internal/label"&gt;&lt;element uid="9c87da95-7b2f-439f-bfd9-321fc51f6870" value="" /&gt;&lt;element uid="214105f6-acd4-485a-afa0-a0b988f7534c" value="" /&gt;&lt;/sisl&gt;</vt:lpwstr>
  </property>
  <property fmtid="{D5CDD505-2E9C-101B-9397-08002B2CF9AE}" pid="7" name="bjDocumentSecurityLabel">
    <vt:lpwstr>NON-BANK USE</vt:lpwstr>
  </property>
</Properties>
</file>